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87" r:id="rId5"/>
    <p:sldId id="303" r:id="rId6"/>
    <p:sldId id="294" r:id="rId7"/>
    <p:sldId id="305" r:id="rId8"/>
    <p:sldId id="308" r:id="rId9"/>
    <p:sldId id="306" r:id="rId10"/>
    <p:sldId id="309" r:id="rId11"/>
    <p:sldId id="297" r:id="rId12"/>
    <p:sldId id="307" r:id="rId13"/>
  </p:sldIdLst>
  <p:sldSz cx="9144000" cy="6858000" type="screen4x3"/>
  <p:notesSz cx="6858000" cy="9144000"/>
  <p:custDataLst>
    <p:tags r:id="rId15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FF6600"/>
    <a:srgbClr val="54BDF2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E80AC7-1FCC-4D4E-A898-DAC37CB5414A}" v="144" dt="2019-09-29T13:54:58.7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14" autoAdjust="0"/>
  </p:normalViewPr>
  <p:slideViewPr>
    <p:cSldViewPr>
      <p:cViewPr varScale="1">
        <p:scale>
          <a:sx n="67" d="100"/>
          <a:sy n="67" d="100"/>
        </p:scale>
        <p:origin x="9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Bijnen" userId="453bfda6-428d-4426-b873-8eff4cc6a411" providerId="ADAL" clId="{A47EAA9D-8A0C-416A-AE7E-4A391043FAEF}"/>
    <pc:docChg chg="modSld modMainMaster">
      <pc:chgData name="Johan Bijnen" userId="453bfda6-428d-4426-b873-8eff4cc6a411" providerId="ADAL" clId="{A47EAA9D-8A0C-416A-AE7E-4A391043FAEF}" dt="2019-09-29T13:54:58.714" v="248" actId="20577"/>
      <pc:docMkLst>
        <pc:docMk/>
      </pc:docMkLst>
      <pc:sldChg chg="modSp modTransition">
        <pc:chgData name="Johan Bijnen" userId="453bfda6-428d-4426-b873-8eff4cc6a411" providerId="ADAL" clId="{A47EAA9D-8A0C-416A-AE7E-4A391043FAEF}" dt="2019-09-29T13:54:58.714" v="248" actId="20577"/>
        <pc:sldMkLst>
          <pc:docMk/>
          <pc:sldMk cId="0" sldId="287"/>
        </pc:sldMkLst>
        <pc:spChg chg="mod">
          <ac:chgData name="Johan Bijnen" userId="453bfda6-428d-4426-b873-8eff4cc6a411" providerId="ADAL" clId="{A47EAA9D-8A0C-416A-AE7E-4A391043FAEF}" dt="2019-09-29T13:54:58.714" v="248" actId="20577"/>
          <ac:spMkLst>
            <pc:docMk/>
            <pc:sldMk cId="0" sldId="287"/>
            <ac:spMk id="2" creationId="{78DC6343-F2B6-4496-A7C2-575C35157B5E}"/>
          </ac:spMkLst>
        </pc:spChg>
        <pc:spChg chg="mod">
          <ac:chgData name="Johan Bijnen" userId="453bfda6-428d-4426-b873-8eff4cc6a411" providerId="ADAL" clId="{A47EAA9D-8A0C-416A-AE7E-4A391043FAEF}" dt="2019-09-29T12:11:23.708" v="2" actId="20577"/>
          <ac:spMkLst>
            <pc:docMk/>
            <pc:sldMk cId="0" sldId="287"/>
            <ac:spMk id="26626" creationId="{00000000-0000-0000-0000-000000000000}"/>
          </ac:spMkLst>
        </pc:spChg>
      </pc:sldChg>
      <pc:sldChg chg="modSp modTransition">
        <pc:chgData name="Johan Bijnen" userId="453bfda6-428d-4426-b873-8eff4cc6a411" providerId="ADAL" clId="{A47EAA9D-8A0C-416A-AE7E-4A391043FAEF}" dt="2019-09-29T13:01:22.742" v="121" actId="1076"/>
        <pc:sldMkLst>
          <pc:docMk/>
          <pc:sldMk cId="0" sldId="294"/>
        </pc:sldMkLst>
        <pc:spChg chg="mod">
          <ac:chgData name="Johan Bijnen" userId="453bfda6-428d-4426-b873-8eff4cc6a411" providerId="ADAL" clId="{A47EAA9D-8A0C-416A-AE7E-4A391043FAEF}" dt="2019-09-29T13:00:52.591" v="116" actId="20577"/>
          <ac:spMkLst>
            <pc:docMk/>
            <pc:sldMk cId="0" sldId="294"/>
            <ac:spMk id="2" creationId="{00000000-0000-0000-0000-000000000000}"/>
          </ac:spMkLst>
        </pc:spChg>
        <pc:spChg chg="mod">
          <ac:chgData name="Johan Bijnen" userId="453bfda6-428d-4426-b873-8eff4cc6a411" providerId="ADAL" clId="{A47EAA9D-8A0C-416A-AE7E-4A391043FAEF}" dt="2019-09-29T13:00:59.309" v="118" actId="1076"/>
          <ac:spMkLst>
            <pc:docMk/>
            <pc:sldMk cId="0" sldId="294"/>
            <ac:spMk id="4" creationId="{2F3ED7CF-5FA8-4551-AF94-0BE09417CEEC}"/>
          </ac:spMkLst>
        </pc:spChg>
        <pc:spChg chg="mod">
          <ac:chgData name="Johan Bijnen" userId="453bfda6-428d-4426-b873-8eff4cc6a411" providerId="ADAL" clId="{A47EAA9D-8A0C-416A-AE7E-4A391043FAEF}" dt="2019-09-29T13:01:22.742" v="121" actId="1076"/>
          <ac:spMkLst>
            <pc:docMk/>
            <pc:sldMk cId="0" sldId="294"/>
            <ac:spMk id="5" creationId="{0A55EF09-4B1C-4831-BF0D-5B4CE66B7271}"/>
          </ac:spMkLst>
        </pc:spChg>
        <pc:spChg chg="mod">
          <ac:chgData name="Johan Bijnen" userId="453bfda6-428d-4426-b873-8eff4cc6a411" providerId="ADAL" clId="{A47EAA9D-8A0C-416A-AE7E-4A391043FAEF}" dt="2019-09-29T13:01:03.229" v="119" actId="1076"/>
          <ac:spMkLst>
            <pc:docMk/>
            <pc:sldMk cId="0" sldId="294"/>
            <ac:spMk id="8" creationId="{E274D697-FF7B-422A-A072-195249DEB01A}"/>
          </ac:spMkLst>
        </pc:spChg>
        <pc:spChg chg="mod">
          <ac:chgData name="Johan Bijnen" userId="453bfda6-428d-4426-b873-8eff4cc6a411" providerId="ADAL" clId="{A47EAA9D-8A0C-416A-AE7E-4A391043FAEF}" dt="2019-09-29T13:01:12.021" v="120" actId="1076"/>
          <ac:spMkLst>
            <pc:docMk/>
            <pc:sldMk cId="0" sldId="294"/>
            <ac:spMk id="9" creationId="{32B61740-839E-4685-BCB7-8556E5711B26}"/>
          </ac:spMkLst>
        </pc:spChg>
        <pc:picChg chg="mod">
          <ac:chgData name="Johan Bijnen" userId="453bfda6-428d-4426-b873-8eff4cc6a411" providerId="ADAL" clId="{A47EAA9D-8A0C-416A-AE7E-4A391043FAEF}" dt="2019-09-29T13:00:56.438" v="117" actId="1076"/>
          <ac:picMkLst>
            <pc:docMk/>
            <pc:sldMk cId="0" sldId="294"/>
            <ac:picMk id="3" creationId="{3654C26B-EB43-4FF4-8DA7-833EF6C9F132}"/>
          </ac:picMkLst>
        </pc:picChg>
      </pc:sldChg>
      <pc:sldChg chg="modTransition">
        <pc:chgData name="Johan Bijnen" userId="453bfda6-428d-4426-b873-8eff4cc6a411" providerId="ADAL" clId="{A47EAA9D-8A0C-416A-AE7E-4A391043FAEF}" dt="2019-09-29T12:15:01.797" v="101"/>
        <pc:sldMkLst>
          <pc:docMk/>
          <pc:sldMk cId="0" sldId="297"/>
        </pc:sldMkLst>
      </pc:sldChg>
      <pc:sldChg chg="modSp modTransition modAnim">
        <pc:chgData name="Johan Bijnen" userId="453bfda6-428d-4426-b873-8eff4cc6a411" providerId="ADAL" clId="{A47EAA9D-8A0C-416A-AE7E-4A391043FAEF}" dt="2019-09-29T13:36:17.656" v="133"/>
        <pc:sldMkLst>
          <pc:docMk/>
          <pc:sldMk cId="3706379997" sldId="303"/>
        </pc:sldMkLst>
        <pc:spChg chg="mod">
          <ac:chgData name="Johan Bijnen" userId="453bfda6-428d-4426-b873-8eff4cc6a411" providerId="ADAL" clId="{A47EAA9D-8A0C-416A-AE7E-4A391043FAEF}" dt="2019-09-29T12:58:05.125" v="114" actId="1076"/>
          <ac:spMkLst>
            <pc:docMk/>
            <pc:sldMk cId="3706379997" sldId="303"/>
            <ac:spMk id="8" creationId="{079739AA-B25F-425A-A73A-7925FE77CD08}"/>
          </ac:spMkLst>
        </pc:spChg>
      </pc:sldChg>
      <pc:sldChg chg="modSp modTransition modAnim">
        <pc:chgData name="Johan Bijnen" userId="453bfda6-428d-4426-b873-8eff4cc6a411" providerId="ADAL" clId="{A47EAA9D-8A0C-416A-AE7E-4A391043FAEF}" dt="2019-09-29T13:29:33.166" v="132"/>
        <pc:sldMkLst>
          <pc:docMk/>
          <pc:sldMk cId="4205725535" sldId="305"/>
        </pc:sldMkLst>
        <pc:spChg chg="mod">
          <ac:chgData name="Johan Bijnen" userId="453bfda6-428d-4426-b873-8eff4cc6a411" providerId="ADAL" clId="{A47EAA9D-8A0C-416A-AE7E-4A391043FAEF}" dt="2019-09-29T13:28:55.343" v="130" actId="20577"/>
          <ac:spMkLst>
            <pc:docMk/>
            <pc:sldMk cId="4205725535" sldId="305"/>
            <ac:spMk id="24" creationId="{86BA04AC-8340-4C80-A9E7-3EE785B3E1AC}"/>
          </ac:spMkLst>
        </pc:spChg>
      </pc:sldChg>
      <pc:sldChg chg="modSp modTransition">
        <pc:chgData name="Johan Bijnen" userId="453bfda6-428d-4426-b873-8eff4cc6a411" providerId="ADAL" clId="{A47EAA9D-8A0C-416A-AE7E-4A391043FAEF}" dt="2019-09-29T12:39:12.083" v="112" actId="20577"/>
        <pc:sldMkLst>
          <pc:docMk/>
          <pc:sldMk cId="2660044114" sldId="306"/>
        </pc:sldMkLst>
        <pc:spChg chg="mod">
          <ac:chgData name="Johan Bijnen" userId="453bfda6-428d-4426-b873-8eff4cc6a411" providerId="ADAL" clId="{A47EAA9D-8A0C-416A-AE7E-4A391043FAEF}" dt="2019-09-29T12:39:12.083" v="112" actId="20577"/>
          <ac:spMkLst>
            <pc:docMk/>
            <pc:sldMk cId="2660044114" sldId="306"/>
            <ac:spMk id="7" creationId="{AF9E7DDB-B4B8-49B7-AD57-1608018C8AC7}"/>
          </ac:spMkLst>
        </pc:spChg>
      </pc:sldChg>
      <pc:sldChg chg="modTransition">
        <pc:chgData name="Johan Bijnen" userId="453bfda6-428d-4426-b873-8eff4cc6a411" providerId="ADAL" clId="{A47EAA9D-8A0C-416A-AE7E-4A391043FAEF}" dt="2019-09-29T12:15:01.797" v="101"/>
        <pc:sldMkLst>
          <pc:docMk/>
          <pc:sldMk cId="3751818600" sldId="307"/>
        </pc:sldMkLst>
      </pc:sldChg>
      <pc:sldChg chg="modTransition">
        <pc:chgData name="Johan Bijnen" userId="453bfda6-428d-4426-b873-8eff4cc6a411" providerId="ADAL" clId="{A47EAA9D-8A0C-416A-AE7E-4A391043FAEF}" dt="2019-09-29T12:15:01.797" v="101"/>
        <pc:sldMkLst>
          <pc:docMk/>
          <pc:sldMk cId="240378771" sldId="308"/>
        </pc:sldMkLst>
      </pc:sldChg>
      <pc:sldChg chg="modSp modTransition">
        <pc:chgData name="Johan Bijnen" userId="453bfda6-428d-4426-b873-8eff4cc6a411" providerId="ADAL" clId="{A47EAA9D-8A0C-416A-AE7E-4A391043FAEF}" dt="2019-09-29T12:15:01.797" v="101"/>
        <pc:sldMkLst>
          <pc:docMk/>
          <pc:sldMk cId="3708714632" sldId="309"/>
        </pc:sldMkLst>
        <pc:spChg chg="mod">
          <ac:chgData name="Johan Bijnen" userId="453bfda6-428d-4426-b873-8eff4cc6a411" providerId="ADAL" clId="{A47EAA9D-8A0C-416A-AE7E-4A391043FAEF}" dt="2019-09-29T12:13:34.292" v="95" actId="20577"/>
          <ac:spMkLst>
            <pc:docMk/>
            <pc:sldMk cId="3708714632" sldId="309"/>
            <ac:spMk id="3" creationId="{F3BFB715-6971-499E-861D-DE3AF0C0B801}"/>
          </ac:spMkLst>
        </pc:spChg>
        <pc:picChg chg="mod">
          <ac:chgData name="Johan Bijnen" userId="453bfda6-428d-4426-b873-8eff4cc6a411" providerId="ADAL" clId="{A47EAA9D-8A0C-416A-AE7E-4A391043FAEF}" dt="2019-09-29T12:13:16.928" v="74" actId="1076"/>
          <ac:picMkLst>
            <pc:docMk/>
            <pc:sldMk cId="3708714632" sldId="309"/>
            <ac:picMk id="5" creationId="{D385D12C-DC10-48E0-B28E-62981587232C}"/>
          </ac:picMkLst>
        </pc:picChg>
        <pc:picChg chg="mod">
          <ac:chgData name="Johan Bijnen" userId="453bfda6-428d-4426-b873-8eff4cc6a411" providerId="ADAL" clId="{A47EAA9D-8A0C-416A-AE7E-4A391043FAEF}" dt="2019-09-29T12:13:18.983" v="75" actId="1076"/>
          <ac:picMkLst>
            <pc:docMk/>
            <pc:sldMk cId="3708714632" sldId="309"/>
            <ac:picMk id="10" creationId="{9E1B4143-EF42-4C92-875B-BF2D3CC76D63}"/>
          </ac:picMkLst>
        </pc:picChg>
      </pc:sldChg>
      <pc:sldMasterChg chg="modTransition modSldLayout">
        <pc:chgData name="Johan Bijnen" userId="453bfda6-428d-4426-b873-8eff4cc6a411" providerId="ADAL" clId="{A47EAA9D-8A0C-416A-AE7E-4A391043FAEF}" dt="2019-09-29T12:15:01.797" v="101"/>
        <pc:sldMasterMkLst>
          <pc:docMk/>
          <pc:sldMasterMk cId="0" sldId="2147483648"/>
        </pc:sldMasterMkLst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1838095436" sldId="2147483649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1034722419" sldId="2147483650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579708746" sldId="2147483651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2582542061" sldId="2147483652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2036641939" sldId="2147483653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1940146776" sldId="2147483654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2450792897" sldId="2147483655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3949298294" sldId="2147483656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3436181620" sldId="2147483657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2406888816" sldId="2147483658"/>
          </pc:sldLayoutMkLst>
        </pc:sldLayoutChg>
        <pc:sldLayoutChg chg="modTransition">
          <pc:chgData name="Johan Bijnen" userId="453bfda6-428d-4426-b873-8eff4cc6a411" providerId="ADAL" clId="{A47EAA9D-8A0C-416A-AE7E-4A391043FAEF}" dt="2019-09-29T12:15:01.797" v="101"/>
          <pc:sldLayoutMkLst>
            <pc:docMk/>
            <pc:sldMasterMk cId="0" sldId="2147483648"/>
            <pc:sldLayoutMk cId="1296941906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75935-8CDD-4E05-A213-58A54FC0DC11}" type="datetimeFigureOut">
              <a:rPr lang="nl-NL" smtClean="0"/>
              <a:t>29-9-2019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841B3-8417-49B3-9079-61322B9F2B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26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2A4CE-9B9A-4CE3-8A87-ACEDF22AEF13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29AA7-36D2-468C-ABCB-F4F99D37004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380954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D2B4D-0E01-4B46-95E4-241E39DA6B65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D544-A731-4148-B8F0-F9623DC73C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068888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5151-EF31-40F4-80D0-3F983AD131B9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4A8F-4624-49C3-BB29-83485CA6F16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969419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EFF3-598F-4F9C-900E-357972E2178A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741A-6507-4396-8944-24A06EA7311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347224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8CE87-5D6F-4DDA-B3D8-233B6ADD8F04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49A8-8BFD-4866-8A8E-1616635F976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97087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EAFF9-6987-40B3-A495-A3AFE9C42BE1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879CF-CB65-4CF6-9A54-213BFF6EB02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825420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B8429-36DC-4213-9F39-CE9B9E60780A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2FCB3-AA39-4DC9-A354-0706905E0DB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366419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4DE2D-8B8C-4A3C-BEB1-C9ED3D6B52B0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160E3-EC7A-44DC-82D6-C0A190D3D46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401467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C8744-FD65-470A-AAA0-1AD5D93AE48B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A4B1-0815-4394-BC76-4DB7A0F78E4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07928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593AE-9BEC-4625-9B11-FFF3F8D1846D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CC0A6-85BF-4572-B11F-154512272DF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492982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DB48-A9B1-410E-845A-FAD395C05A7A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5CBD9-B125-4032-8E81-8B11951E813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361816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9D023F-9AA1-463C-8AC0-6F054CDA7D34}" type="datetimeFigureOut">
              <a:rPr lang="nl-NL"/>
              <a:pPr>
                <a:defRPr/>
              </a:pPr>
              <a:t>29-9-2019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A48B8A6-1CF3-46C7-81A1-E6032DB5144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en-US" altLang="nl-NL" sz="4000" dirty="0">
                <a:solidFill>
                  <a:srgbClr val="54BDF2"/>
                </a:solidFill>
              </a:rPr>
              <a:t>  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r>
              <a:rPr lang="en-US" altLang="nl-NL" sz="4000" dirty="0">
                <a:solidFill>
                  <a:srgbClr val="54BDF2"/>
                </a:solidFill>
              </a:rPr>
              <a:t> 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8DC6343-F2B6-4496-A7C2-575C35157B5E}"/>
              </a:ext>
            </a:extLst>
          </p:cNvPr>
          <p:cNvSpPr/>
          <p:nvPr/>
        </p:nvSpPr>
        <p:spPr>
          <a:xfrm>
            <a:off x="971600" y="3136900"/>
            <a:ext cx="79746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nl-NL" altLang="nl-NL" sz="2000" dirty="0"/>
              <a:t>Met indexcijfers kun je makkelijk veranderingen vergelijken.</a:t>
            </a:r>
          </a:p>
          <a:p>
            <a:pPr eaLnBrk="1" hangingPunct="1">
              <a:buFont typeface="Arial" charset="0"/>
              <a:buNone/>
            </a:pPr>
            <a:endParaRPr lang="nl-NL" altLang="nl-NL" sz="2000" dirty="0"/>
          </a:p>
          <a:p>
            <a:pPr eaLnBrk="1" hangingPunct="1">
              <a:buFont typeface="Arial" charset="0"/>
              <a:buNone/>
            </a:pPr>
            <a:r>
              <a:rPr lang="nl-NL" altLang="nl-NL" sz="2000" dirty="0"/>
              <a:t>Een indexcijfer laat namelijk een verandering </a:t>
            </a:r>
            <a:r>
              <a:rPr lang="nl-NL" altLang="nl-NL" sz="2000"/>
              <a:t>in procenten zien </a:t>
            </a:r>
            <a:r>
              <a:rPr lang="nl-NL" altLang="nl-NL" sz="2000" dirty="0"/>
              <a:t>ten opzichte van een bepaalde periode.</a:t>
            </a:r>
            <a:br>
              <a:rPr lang="nl-NL" altLang="nl-NL" sz="2000" dirty="0"/>
            </a:br>
            <a:endParaRPr lang="nl-NL" altLang="nl-NL" sz="2000" dirty="0"/>
          </a:p>
          <a:p>
            <a:pPr eaLnBrk="1" hangingPunct="1">
              <a:buFont typeface="Arial" charset="0"/>
              <a:buNone/>
            </a:pPr>
            <a:r>
              <a:rPr lang="nl-NL" altLang="nl-NL" sz="2000" dirty="0"/>
              <a:t>Die periode heet het </a:t>
            </a:r>
            <a:r>
              <a:rPr lang="nl-NL" altLang="nl-NL" sz="2000" i="1" dirty="0"/>
              <a:t>basisjaar</a:t>
            </a:r>
            <a:r>
              <a:rPr lang="nl-NL" altLang="nl-NL" sz="2000" dirty="0"/>
              <a:t>. </a:t>
            </a:r>
          </a:p>
          <a:p>
            <a:pPr eaLnBrk="1" hangingPunct="1">
              <a:buFont typeface="Arial" charset="0"/>
              <a:buNone/>
            </a:pPr>
            <a:r>
              <a:rPr lang="nl-NL" altLang="nl-NL" sz="2000" dirty="0"/>
              <a:t>Het indexcijfer (van de gegevens) van het basisjaar is altijd 100! </a:t>
            </a:r>
            <a:br>
              <a:rPr lang="nl-NL" altLang="nl-NL" sz="2000" dirty="0"/>
            </a:br>
            <a:r>
              <a:rPr lang="nl-NL" altLang="nl-NL" sz="2000" dirty="0"/>
              <a:t>Het basisjaar is 100%</a:t>
            </a:r>
            <a:br>
              <a:rPr lang="nl-NL" altLang="nl-NL" sz="2000" dirty="0"/>
            </a:br>
            <a:endParaRPr lang="nl-NL" altLang="nl-NL" sz="2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93F4C5-1676-4C75-8190-5CD2963712B4}"/>
              </a:ext>
            </a:extLst>
          </p:cNvPr>
          <p:cNvSpPr txBox="1"/>
          <p:nvPr/>
        </p:nvSpPr>
        <p:spPr>
          <a:xfrm>
            <a:off x="24340" y="1814517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2017 is het basisjaar</a:t>
            </a:r>
          </a:p>
        </p:txBody>
      </p:sp>
      <p:sp>
        <p:nvSpPr>
          <p:cNvPr id="6" name="Pijl: links 5">
            <a:extLst>
              <a:ext uri="{FF2B5EF4-FFF2-40B4-BE49-F238E27FC236}">
                <a16:creationId xmlns:a16="http://schemas.microsoft.com/office/drawing/2014/main" id="{4C35D19E-3D25-4DE5-96D0-04382B58DB7B}"/>
              </a:ext>
            </a:extLst>
          </p:cNvPr>
          <p:cNvSpPr/>
          <p:nvPr/>
        </p:nvSpPr>
        <p:spPr>
          <a:xfrm rot="10800000">
            <a:off x="2547968" y="1856272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links 11">
            <a:extLst>
              <a:ext uri="{FF2B5EF4-FFF2-40B4-BE49-F238E27FC236}">
                <a16:creationId xmlns:a16="http://schemas.microsoft.com/office/drawing/2014/main" id="{14901BA6-73DF-4B70-BD6C-EA239E2FA5FC}"/>
              </a:ext>
            </a:extLst>
          </p:cNvPr>
          <p:cNvSpPr/>
          <p:nvPr/>
        </p:nvSpPr>
        <p:spPr>
          <a:xfrm>
            <a:off x="6479506" y="1814517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: links 12">
            <a:extLst>
              <a:ext uri="{FF2B5EF4-FFF2-40B4-BE49-F238E27FC236}">
                <a16:creationId xmlns:a16="http://schemas.microsoft.com/office/drawing/2014/main" id="{AE9AB074-B13A-41A3-98C8-89BD5D516659}"/>
              </a:ext>
            </a:extLst>
          </p:cNvPr>
          <p:cNvSpPr/>
          <p:nvPr/>
        </p:nvSpPr>
        <p:spPr>
          <a:xfrm rot="10800000">
            <a:off x="2547968" y="1397726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FEDC0A4-4FF3-486E-889A-780641B97C02}"/>
              </a:ext>
            </a:extLst>
          </p:cNvPr>
          <p:cNvSpPr txBox="1"/>
          <p:nvPr/>
        </p:nvSpPr>
        <p:spPr>
          <a:xfrm>
            <a:off x="7202157" y="256822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107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095ACEB-0F86-49BB-A410-ED1E3BFFBD5A}"/>
              </a:ext>
            </a:extLst>
          </p:cNvPr>
          <p:cNvSpPr txBox="1"/>
          <p:nvPr/>
        </p:nvSpPr>
        <p:spPr>
          <a:xfrm>
            <a:off x="65314" y="1386498"/>
            <a:ext cx="237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2% lager dan in 2017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9EBFF68-A94F-44BE-8A8C-FCB3B2DB4494}"/>
              </a:ext>
            </a:extLst>
          </p:cNvPr>
          <p:cNvSpPr txBox="1"/>
          <p:nvPr/>
        </p:nvSpPr>
        <p:spPr>
          <a:xfrm>
            <a:off x="24340" y="2612075"/>
            <a:ext cx="253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7% hoger dan in 2017</a:t>
            </a:r>
          </a:p>
        </p:txBody>
      </p:sp>
      <p:sp>
        <p:nvSpPr>
          <p:cNvPr id="17" name="Pijl: links 16">
            <a:extLst>
              <a:ext uri="{FF2B5EF4-FFF2-40B4-BE49-F238E27FC236}">
                <a16:creationId xmlns:a16="http://schemas.microsoft.com/office/drawing/2014/main" id="{BB949119-EFE2-4BDB-A4FE-DFCD1550ED51}"/>
              </a:ext>
            </a:extLst>
          </p:cNvPr>
          <p:cNvSpPr/>
          <p:nvPr/>
        </p:nvSpPr>
        <p:spPr>
          <a:xfrm rot="10800000">
            <a:off x="2553124" y="2603230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: links 17">
            <a:extLst>
              <a:ext uri="{FF2B5EF4-FFF2-40B4-BE49-F238E27FC236}">
                <a16:creationId xmlns:a16="http://schemas.microsoft.com/office/drawing/2014/main" id="{3C6AB408-52BF-4F64-8CF0-B6A0EDB556E1}"/>
              </a:ext>
            </a:extLst>
          </p:cNvPr>
          <p:cNvSpPr/>
          <p:nvPr/>
        </p:nvSpPr>
        <p:spPr>
          <a:xfrm>
            <a:off x="6448579" y="1386498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: links 18">
            <a:extLst>
              <a:ext uri="{FF2B5EF4-FFF2-40B4-BE49-F238E27FC236}">
                <a16:creationId xmlns:a16="http://schemas.microsoft.com/office/drawing/2014/main" id="{2B53730D-BB5D-42B6-AAD3-D56E8CDB0CCE}"/>
              </a:ext>
            </a:extLst>
          </p:cNvPr>
          <p:cNvSpPr/>
          <p:nvPr/>
        </p:nvSpPr>
        <p:spPr>
          <a:xfrm>
            <a:off x="6448579" y="2589619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3068F40-028D-4DC6-95C1-A6A2C4EB3ED3}"/>
              </a:ext>
            </a:extLst>
          </p:cNvPr>
          <p:cNvSpPr txBox="1"/>
          <p:nvPr/>
        </p:nvSpPr>
        <p:spPr>
          <a:xfrm>
            <a:off x="7242116" y="141584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98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7A417D4-09CE-4401-9A4A-67E34CE48E56}"/>
              </a:ext>
            </a:extLst>
          </p:cNvPr>
          <p:cNvSpPr txBox="1"/>
          <p:nvPr/>
        </p:nvSpPr>
        <p:spPr>
          <a:xfrm>
            <a:off x="7202157" y="183189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100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75F8CB6-E48F-45AB-A62F-24538C44A8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4582"/>
          <a:stretch/>
        </p:blipFill>
        <p:spPr>
          <a:xfrm>
            <a:off x="3226228" y="980728"/>
            <a:ext cx="3151082" cy="211791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2" grpId="0" animBg="1"/>
      <p:bldP spid="13" grpId="0" animBg="1"/>
      <p:bldP spid="7" grpId="0"/>
      <p:bldP spid="8" grpId="0"/>
      <p:bldP spid="16" grpId="0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r>
              <a:rPr lang="en-US" altLang="nl-NL" sz="4000" dirty="0">
                <a:solidFill>
                  <a:srgbClr val="54BDF2"/>
                </a:solidFill>
              </a:rPr>
              <a:t> 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8DC6343-F2B6-4496-A7C2-575C35157B5E}"/>
              </a:ext>
            </a:extLst>
          </p:cNvPr>
          <p:cNvSpPr/>
          <p:nvPr/>
        </p:nvSpPr>
        <p:spPr>
          <a:xfrm>
            <a:off x="971600" y="3136900"/>
            <a:ext cx="7974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endParaRPr lang="nl-NL" altLang="nl-NL" sz="2400" dirty="0"/>
          </a:p>
        </p:txBody>
      </p:sp>
      <p:pic>
        <p:nvPicPr>
          <p:cNvPr id="5" name="Afbeelding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2BBB21FE-0A2C-43FC-BB64-33A62EC65F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1"/>
          <a:stretch/>
        </p:blipFill>
        <p:spPr>
          <a:xfrm>
            <a:off x="1503831" y="980728"/>
            <a:ext cx="5832648" cy="3888432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B32D072-C780-4186-8ED9-E1274C8A4076}"/>
              </a:ext>
            </a:extLst>
          </p:cNvPr>
          <p:cNvSpPr txBox="1"/>
          <p:nvPr/>
        </p:nvSpPr>
        <p:spPr>
          <a:xfrm>
            <a:off x="450506" y="5083462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Het basisjaar is 2015, dus heeft een indexcijfer van 100.</a:t>
            </a:r>
            <a:br>
              <a:rPr lang="nl-NL" sz="2000" dirty="0"/>
            </a:br>
            <a:br>
              <a:rPr lang="nl-NL" sz="2000" dirty="0"/>
            </a:br>
            <a:endParaRPr lang="nl-NL" sz="2000" dirty="0"/>
          </a:p>
        </p:txBody>
      </p:sp>
      <p:sp>
        <p:nvSpPr>
          <p:cNvPr id="8" name="Pijl: links 7">
            <a:extLst>
              <a:ext uri="{FF2B5EF4-FFF2-40B4-BE49-F238E27FC236}">
                <a16:creationId xmlns:a16="http://schemas.microsoft.com/office/drawing/2014/main" id="{079739AA-B25F-425A-A73A-7925FE77CD08}"/>
              </a:ext>
            </a:extLst>
          </p:cNvPr>
          <p:cNvSpPr/>
          <p:nvPr/>
        </p:nvSpPr>
        <p:spPr>
          <a:xfrm rot="16200000">
            <a:off x="1704155" y="2987848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links 8">
            <a:extLst>
              <a:ext uri="{FF2B5EF4-FFF2-40B4-BE49-F238E27FC236}">
                <a16:creationId xmlns:a16="http://schemas.microsoft.com/office/drawing/2014/main" id="{70FACDD7-F63A-489F-AE0C-92BBD54799A0}"/>
              </a:ext>
            </a:extLst>
          </p:cNvPr>
          <p:cNvSpPr/>
          <p:nvPr/>
        </p:nvSpPr>
        <p:spPr>
          <a:xfrm rot="5400000">
            <a:off x="6863781" y="2265858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: links 9">
            <a:extLst>
              <a:ext uri="{FF2B5EF4-FFF2-40B4-BE49-F238E27FC236}">
                <a16:creationId xmlns:a16="http://schemas.microsoft.com/office/drawing/2014/main" id="{8B6E3321-10DD-4E37-BF4A-075DBD5D3A47}"/>
              </a:ext>
            </a:extLst>
          </p:cNvPr>
          <p:cNvSpPr/>
          <p:nvPr/>
        </p:nvSpPr>
        <p:spPr>
          <a:xfrm rot="10800000">
            <a:off x="877676" y="1217004"/>
            <a:ext cx="57606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9C44F3C-D73A-42D6-A1A6-F79A20012204}"/>
              </a:ext>
            </a:extLst>
          </p:cNvPr>
          <p:cNvSpPr txBox="1"/>
          <p:nvPr/>
        </p:nvSpPr>
        <p:spPr>
          <a:xfrm>
            <a:off x="449923" y="5411268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Na het eerste kwartaal van 2019 is het indexcijfer bijna 130.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0B078DD-1193-469C-B2AA-0337E88660CC}"/>
              </a:ext>
            </a:extLst>
          </p:cNvPr>
          <p:cNvSpPr txBox="1"/>
          <p:nvPr/>
        </p:nvSpPr>
        <p:spPr>
          <a:xfrm>
            <a:off x="449923" y="5732774"/>
            <a:ext cx="8693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De prijzen van koopwoningen zijn dus in 4 jaar tijd met bijna 30% gestegen</a:t>
            </a:r>
          </a:p>
        </p:txBody>
      </p:sp>
      <p:sp>
        <p:nvSpPr>
          <p:cNvPr id="14" name="Pijl: links 13">
            <a:extLst>
              <a:ext uri="{FF2B5EF4-FFF2-40B4-BE49-F238E27FC236}">
                <a16:creationId xmlns:a16="http://schemas.microsoft.com/office/drawing/2014/main" id="{211A1DB6-E558-4C08-A4CA-FE8E47D29C09}"/>
              </a:ext>
            </a:extLst>
          </p:cNvPr>
          <p:cNvSpPr/>
          <p:nvPr/>
        </p:nvSpPr>
        <p:spPr>
          <a:xfrm rot="10800000">
            <a:off x="1403648" y="4431372"/>
            <a:ext cx="576064" cy="3693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63799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r>
              <a:rPr lang="en-US" altLang="nl-NL" sz="4000" dirty="0">
                <a:solidFill>
                  <a:srgbClr val="54BDF2"/>
                </a:solidFill>
              </a:rPr>
              <a:t> met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611560" y="1373188"/>
            <a:ext cx="8229600" cy="4924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sz="2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dirty="0"/>
              <a:t>Indexcijfers zijn eigenlijk procenten.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dirty="0"/>
              <a:t>Het basisjaar is dus het getal dat 100% is!</a:t>
            </a:r>
            <a:br>
              <a:rPr lang="nl-NL" sz="2000" dirty="0"/>
            </a:br>
            <a:r>
              <a:rPr lang="nl-NL" sz="2000" dirty="0"/>
              <a:t>Rekenen met indexcijfers is hetzelfde als rekenen met procenten.</a:t>
            </a:r>
          </a:p>
          <a:p>
            <a:pPr marL="0" indent="0">
              <a:buNone/>
              <a:defRPr/>
            </a:pPr>
            <a:r>
              <a:rPr lang="nl-NL" sz="2000" dirty="0"/>
              <a:t>Dus:</a:t>
            </a:r>
            <a:br>
              <a:rPr lang="nl-NL" sz="2000" dirty="0"/>
            </a:br>
            <a:r>
              <a:rPr lang="nl-NL" sz="2000" dirty="0"/>
              <a:t>Gebruik dezelfde verhoudingstabel!</a:t>
            </a:r>
            <a:br>
              <a:rPr lang="nl-NL" sz="2000" dirty="0"/>
            </a:br>
            <a:endParaRPr lang="nl-NL" sz="2000" i="1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654C26B-EB43-4FF4-8DA7-833EF6C9F1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18" t="30172" r="41253"/>
          <a:stretch/>
        </p:blipFill>
        <p:spPr>
          <a:xfrm>
            <a:off x="1915499" y="4001598"/>
            <a:ext cx="6090635" cy="792088"/>
          </a:xfrm>
          <a:prstGeom prst="rect">
            <a:avLst/>
          </a:prstGeom>
        </p:spPr>
      </p:pic>
      <p:sp>
        <p:nvSpPr>
          <p:cNvPr id="4" name="Pijl: rechts 3">
            <a:extLst>
              <a:ext uri="{FF2B5EF4-FFF2-40B4-BE49-F238E27FC236}">
                <a16:creationId xmlns:a16="http://schemas.microsoft.com/office/drawing/2014/main" id="{2F3ED7CF-5FA8-4551-AF94-0BE09417CEEC}"/>
              </a:ext>
            </a:extLst>
          </p:cNvPr>
          <p:cNvSpPr/>
          <p:nvPr/>
        </p:nvSpPr>
        <p:spPr>
          <a:xfrm>
            <a:off x="1101656" y="4001598"/>
            <a:ext cx="906057" cy="4159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E274D697-FF7B-422A-A072-195249DEB01A}"/>
              </a:ext>
            </a:extLst>
          </p:cNvPr>
          <p:cNvSpPr/>
          <p:nvPr/>
        </p:nvSpPr>
        <p:spPr>
          <a:xfrm>
            <a:off x="1101656" y="4564784"/>
            <a:ext cx="906057" cy="404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32B61740-839E-4685-BCB7-8556E5711B26}"/>
              </a:ext>
            </a:extLst>
          </p:cNvPr>
          <p:cNvSpPr/>
          <p:nvPr/>
        </p:nvSpPr>
        <p:spPr>
          <a:xfrm rot="16200000">
            <a:off x="3840934" y="4651594"/>
            <a:ext cx="906057" cy="404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A55EF09-4B1C-4831-BF0D-5B4CE66B7271}"/>
              </a:ext>
            </a:extLst>
          </p:cNvPr>
          <p:cNvSpPr txBox="1"/>
          <p:nvPr/>
        </p:nvSpPr>
        <p:spPr>
          <a:xfrm>
            <a:off x="3707904" y="5360983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basisjaar!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r>
              <a:rPr lang="en-US" altLang="nl-NL" sz="4000" dirty="0">
                <a:solidFill>
                  <a:srgbClr val="54BDF2"/>
                </a:solidFill>
              </a:rPr>
              <a:t> met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pic>
        <p:nvPicPr>
          <p:cNvPr id="2058" name="Pijl: gekromd omhoog 27">
            <a:extLst>
              <a:ext uri="{FF2B5EF4-FFF2-40B4-BE49-F238E27FC236}">
                <a16:creationId xmlns:a16="http://schemas.microsoft.com/office/drawing/2014/main" id="{B13EEEC8-2B20-455F-BBA1-2F7CE83C000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999" y="4229535"/>
            <a:ext cx="1306209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ijl: gekromd omlaag 20">
            <a:extLst>
              <a:ext uri="{FF2B5EF4-FFF2-40B4-BE49-F238E27FC236}">
                <a16:creationId xmlns:a16="http://schemas.microsoft.com/office/drawing/2014/main" id="{5F0EF193-B720-4C30-85FB-786A6088524D}"/>
              </a:ext>
            </a:extLst>
          </p:cNvPr>
          <p:cNvSpPr/>
          <p:nvPr/>
        </p:nvSpPr>
        <p:spPr>
          <a:xfrm>
            <a:off x="3791183" y="3036050"/>
            <a:ext cx="1103390" cy="368520"/>
          </a:xfrm>
          <a:prstGeom prst="curvedDownArrow">
            <a:avLst>
              <a:gd name="adj1" fmla="val 1922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sp>
        <p:nvSpPr>
          <p:cNvPr id="22" name="Pijl: gekromd omlaag 21">
            <a:extLst>
              <a:ext uri="{FF2B5EF4-FFF2-40B4-BE49-F238E27FC236}">
                <a16:creationId xmlns:a16="http://schemas.microsoft.com/office/drawing/2014/main" id="{505DC19C-5C4E-4D6F-8844-41168FD43FF2}"/>
              </a:ext>
            </a:extLst>
          </p:cNvPr>
          <p:cNvSpPr/>
          <p:nvPr/>
        </p:nvSpPr>
        <p:spPr>
          <a:xfrm>
            <a:off x="5193270" y="3048819"/>
            <a:ext cx="1281563" cy="3842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D7EA4C5C-F45D-4084-AB6E-0E256F11CBF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678" y="4236402"/>
            <a:ext cx="1162652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4">
            <a:extLst>
              <a:ext uri="{FF2B5EF4-FFF2-40B4-BE49-F238E27FC236}">
                <a16:creationId xmlns:a16="http://schemas.microsoft.com/office/drawing/2014/main" id="{AB2B8FE3-D910-4CB0-BC15-E7D175F3C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195" y="4299535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3000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FC36AF4B-1856-454E-BD57-433D64886F9C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957979" y="3822275"/>
            <a:ext cx="360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BCE3A43-82FC-45C4-88C2-BD7570081E40}"/>
              </a:ext>
            </a:extLst>
          </p:cNvPr>
          <p:cNvSpPr txBox="1"/>
          <p:nvPr/>
        </p:nvSpPr>
        <p:spPr>
          <a:xfrm>
            <a:off x="5342323" y="4480954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3300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C654AE3-171C-43EE-AF58-4FA5A2641842}"/>
              </a:ext>
            </a:extLst>
          </p:cNvPr>
          <p:cNvSpPr txBox="1"/>
          <p:nvPr/>
        </p:nvSpPr>
        <p:spPr>
          <a:xfrm>
            <a:off x="1835696" y="5248792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Dus het indexcijfer van het nieuwe jaar: </a:t>
            </a:r>
            <a:br>
              <a:rPr lang="nl-NL" sz="2000" dirty="0"/>
            </a:br>
            <a:r>
              <a:rPr lang="nl-NL" sz="2000" dirty="0"/>
              <a:t>100 ÷ 3000 x 3300 = </a:t>
            </a:r>
            <a:r>
              <a:rPr lang="nl-NL" sz="2000" b="1" dirty="0"/>
              <a:t>110</a:t>
            </a:r>
          </a:p>
        </p:txBody>
      </p:sp>
      <p:sp>
        <p:nvSpPr>
          <p:cNvPr id="31" name="Rectangle 14">
            <a:extLst>
              <a:ext uri="{FF2B5EF4-FFF2-40B4-BE49-F238E27FC236}">
                <a16:creationId xmlns:a16="http://schemas.microsoft.com/office/drawing/2014/main" id="{D2383740-33A7-4436-B3D4-7E590710A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194" y="2485099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3000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9CE884F-9312-4FC3-B033-C389410F0990}"/>
              </a:ext>
            </a:extLst>
          </p:cNvPr>
          <p:cNvSpPr txBox="1"/>
          <p:nvPr/>
        </p:nvSpPr>
        <p:spPr>
          <a:xfrm>
            <a:off x="5342323" y="2683038"/>
            <a:ext cx="900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3300</a:t>
            </a:r>
            <a:endParaRPr lang="nl-NL" altLang="nl-NL" sz="1050" dirty="0"/>
          </a:p>
          <a:p>
            <a:endParaRPr lang="nl-NL" dirty="0"/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9EA3D932-F213-4F1F-949D-A61918E41D5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16" t="30172" r="41253"/>
          <a:stretch/>
        </p:blipFill>
        <p:spPr>
          <a:xfrm>
            <a:off x="1619672" y="3431494"/>
            <a:ext cx="5909447" cy="792088"/>
          </a:xfrm>
          <a:prstGeom prst="rect">
            <a:avLst/>
          </a:prstGeom>
        </p:spPr>
      </p:pic>
      <p:sp>
        <p:nvSpPr>
          <p:cNvPr id="36" name="Rectangle 14">
            <a:extLst>
              <a:ext uri="{FF2B5EF4-FFF2-40B4-BE49-F238E27FC236}">
                <a16:creationId xmlns:a16="http://schemas.microsoft.com/office/drawing/2014/main" id="{7C8BB470-7BAC-4DB9-B8D0-58B9CF5CA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411" y="3339159"/>
            <a:ext cx="110339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2000" b="1" dirty="0">
                <a:solidFill>
                  <a:srgbClr val="FF0000"/>
                </a:solidFill>
                <a:cs typeface="Arial" panose="020B0604020202020204" pitchFamily="34" charset="0"/>
              </a:rPr>
              <a:t>3000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FA180F68-08BD-4F7E-89E5-9AEE27A9F625}"/>
              </a:ext>
            </a:extLst>
          </p:cNvPr>
          <p:cNvSpPr txBox="1"/>
          <p:nvPr/>
        </p:nvSpPr>
        <p:spPr>
          <a:xfrm>
            <a:off x="6126020" y="3811943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3300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24" name="Tijdelijke aanduiding voor inhoud 23">
            <a:extLst>
              <a:ext uri="{FF2B5EF4-FFF2-40B4-BE49-F238E27FC236}">
                <a16:creationId xmlns:a16="http://schemas.microsoft.com/office/drawing/2014/main" id="{86BA04AC-8340-4C80-A9E7-3EE785B3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i="1" dirty="0"/>
              <a:t>Voorbeeld:</a:t>
            </a:r>
            <a:br>
              <a:rPr lang="nl-NL" sz="2000" dirty="0"/>
            </a:br>
            <a:r>
              <a:rPr lang="nl-NL" sz="2000" dirty="0"/>
              <a:t>Het gemiddelde loon in het basisjaar is € 3000 per maand.</a:t>
            </a:r>
            <a:br>
              <a:rPr lang="nl-NL" sz="2000" dirty="0"/>
            </a:br>
            <a:r>
              <a:rPr lang="nl-NL" sz="2000" dirty="0"/>
              <a:t>In het nieuwe jaar is dat € 3300 per maand.</a:t>
            </a: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nl-NL" sz="2000" dirty="0">
                <a:sym typeface="Wingdings" panose="05000000000000000000" pitchFamily="2" charset="2"/>
              </a:rPr>
              <a:t>Bereken </a:t>
            </a:r>
            <a:r>
              <a:rPr lang="nl-NL" sz="2000" dirty="0"/>
              <a:t>het indexcijfer in het nieuwe jaar</a:t>
            </a:r>
          </a:p>
          <a:p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54945F4-0774-44E3-A376-448BAA05936D}"/>
              </a:ext>
            </a:extLst>
          </p:cNvPr>
          <p:cNvSpPr txBox="1"/>
          <p:nvPr/>
        </p:nvSpPr>
        <p:spPr>
          <a:xfrm>
            <a:off x="6198699" y="3464944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57255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6" grpId="0"/>
      <p:bldP spid="17" grpId="0"/>
      <p:bldP spid="20" grpId="0"/>
      <p:bldP spid="23" grpId="0"/>
      <p:bldP spid="31" grpId="0"/>
      <p:bldP spid="33" grpId="0"/>
      <p:bldP spid="36" grpId="0"/>
      <p:bldP spid="3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3453"/>
          </a:xfrm>
        </p:spPr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r>
              <a:rPr lang="en-US" altLang="nl-NL" sz="4000" dirty="0">
                <a:solidFill>
                  <a:srgbClr val="54BDF2"/>
                </a:solidFill>
              </a:rPr>
              <a:t> met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pic>
        <p:nvPicPr>
          <p:cNvPr id="2058" name="Pijl: gekromd omhoog 27">
            <a:extLst>
              <a:ext uri="{FF2B5EF4-FFF2-40B4-BE49-F238E27FC236}">
                <a16:creationId xmlns:a16="http://schemas.microsoft.com/office/drawing/2014/main" id="{B13EEEC8-2B20-455F-BBA1-2F7CE83C000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999" y="4229535"/>
            <a:ext cx="1306209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ijl: gekromd omlaag 20">
            <a:extLst>
              <a:ext uri="{FF2B5EF4-FFF2-40B4-BE49-F238E27FC236}">
                <a16:creationId xmlns:a16="http://schemas.microsoft.com/office/drawing/2014/main" id="{5F0EF193-B720-4C30-85FB-786A6088524D}"/>
              </a:ext>
            </a:extLst>
          </p:cNvPr>
          <p:cNvSpPr/>
          <p:nvPr/>
        </p:nvSpPr>
        <p:spPr>
          <a:xfrm>
            <a:off x="3791183" y="3036050"/>
            <a:ext cx="1103390" cy="368520"/>
          </a:xfrm>
          <a:prstGeom prst="curvedDownArrow">
            <a:avLst>
              <a:gd name="adj1" fmla="val 1922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sp>
        <p:nvSpPr>
          <p:cNvPr id="22" name="Pijl: gekromd omlaag 21">
            <a:extLst>
              <a:ext uri="{FF2B5EF4-FFF2-40B4-BE49-F238E27FC236}">
                <a16:creationId xmlns:a16="http://schemas.microsoft.com/office/drawing/2014/main" id="{505DC19C-5C4E-4D6F-8844-41168FD43FF2}"/>
              </a:ext>
            </a:extLst>
          </p:cNvPr>
          <p:cNvSpPr/>
          <p:nvPr/>
        </p:nvSpPr>
        <p:spPr>
          <a:xfrm>
            <a:off x="5193270" y="3048819"/>
            <a:ext cx="1281563" cy="3842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D7EA4C5C-F45D-4084-AB6E-0E256F11CBF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678" y="4236402"/>
            <a:ext cx="1162652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4">
            <a:extLst>
              <a:ext uri="{FF2B5EF4-FFF2-40B4-BE49-F238E27FC236}">
                <a16:creationId xmlns:a16="http://schemas.microsoft.com/office/drawing/2014/main" id="{AB2B8FE3-D910-4CB0-BC15-E7D175F3C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195" y="4299535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100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FC36AF4B-1856-454E-BD57-433D64886F9C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929781" y="3460370"/>
            <a:ext cx="360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BCE3A43-82FC-45C4-88C2-BD7570081E40}"/>
              </a:ext>
            </a:extLst>
          </p:cNvPr>
          <p:cNvSpPr txBox="1"/>
          <p:nvPr/>
        </p:nvSpPr>
        <p:spPr>
          <a:xfrm>
            <a:off x="5342323" y="4480954"/>
            <a:ext cx="748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110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C654AE3-171C-43EE-AF58-4FA5A2641842}"/>
              </a:ext>
            </a:extLst>
          </p:cNvPr>
          <p:cNvSpPr txBox="1"/>
          <p:nvPr/>
        </p:nvSpPr>
        <p:spPr>
          <a:xfrm>
            <a:off x="1835695" y="5248792"/>
            <a:ext cx="5691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Dus het gemiddelde loon van het nieuwe jaar: </a:t>
            </a:r>
            <a:br>
              <a:rPr lang="nl-NL" sz="2000" dirty="0"/>
            </a:br>
            <a:r>
              <a:rPr lang="nl-NL" sz="2000" dirty="0"/>
              <a:t>3000 ÷ 100 x 110 = </a:t>
            </a:r>
            <a:r>
              <a:rPr lang="nl-NL" sz="2000" b="1" dirty="0"/>
              <a:t>€ 3300</a:t>
            </a:r>
          </a:p>
        </p:txBody>
      </p:sp>
      <p:sp>
        <p:nvSpPr>
          <p:cNvPr id="31" name="Rectangle 14">
            <a:extLst>
              <a:ext uri="{FF2B5EF4-FFF2-40B4-BE49-F238E27FC236}">
                <a16:creationId xmlns:a16="http://schemas.microsoft.com/office/drawing/2014/main" id="{D2383740-33A7-4436-B3D4-7E590710A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194" y="2485099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100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9CE884F-9312-4FC3-B033-C389410F0990}"/>
              </a:ext>
            </a:extLst>
          </p:cNvPr>
          <p:cNvSpPr txBox="1"/>
          <p:nvPr/>
        </p:nvSpPr>
        <p:spPr>
          <a:xfrm>
            <a:off x="5342323" y="2683038"/>
            <a:ext cx="900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110</a:t>
            </a:r>
            <a:endParaRPr lang="nl-NL" altLang="nl-NL" sz="1050" dirty="0"/>
          </a:p>
          <a:p>
            <a:endParaRPr lang="nl-NL" dirty="0"/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9EA3D932-F213-4F1F-949D-A61918E41D5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16" t="30172" r="41253"/>
          <a:stretch/>
        </p:blipFill>
        <p:spPr>
          <a:xfrm>
            <a:off x="1617276" y="3444314"/>
            <a:ext cx="5909447" cy="792088"/>
          </a:xfrm>
          <a:prstGeom prst="rect">
            <a:avLst/>
          </a:prstGeom>
        </p:spPr>
      </p:pic>
      <p:sp>
        <p:nvSpPr>
          <p:cNvPr id="36" name="Rectangle 14">
            <a:extLst>
              <a:ext uri="{FF2B5EF4-FFF2-40B4-BE49-F238E27FC236}">
                <a16:creationId xmlns:a16="http://schemas.microsoft.com/office/drawing/2014/main" id="{7C8BB470-7BAC-4DB9-B8D0-58B9CF5CA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411" y="3339159"/>
            <a:ext cx="110339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2000" b="1" dirty="0">
                <a:solidFill>
                  <a:srgbClr val="FF0000"/>
                </a:solidFill>
                <a:cs typeface="Arial" panose="020B0604020202020204" pitchFamily="34" charset="0"/>
              </a:rPr>
              <a:t>3000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ijdelijke aanduiding voor inhoud 23">
            <a:extLst>
              <a:ext uri="{FF2B5EF4-FFF2-40B4-BE49-F238E27FC236}">
                <a16:creationId xmlns:a16="http://schemas.microsoft.com/office/drawing/2014/main" id="{86BA04AC-8340-4C80-A9E7-3EE785B3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038" y="1145415"/>
            <a:ext cx="7881528" cy="135970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i="1" dirty="0"/>
              <a:t>Ander voorbeeld:</a:t>
            </a:r>
            <a:br>
              <a:rPr lang="nl-NL" sz="2000" dirty="0"/>
            </a:br>
            <a:r>
              <a:rPr lang="nl-NL" sz="2000" dirty="0"/>
              <a:t>Het gemiddelde loon in het basisjaar is € 3000 per maand.</a:t>
            </a:r>
            <a:br>
              <a:rPr lang="nl-NL" sz="2000" dirty="0"/>
            </a:br>
            <a:r>
              <a:rPr lang="nl-NL" sz="2000" dirty="0"/>
              <a:t>Het indexcijfer van het nieuwe jaar is 110</a:t>
            </a: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nl-NL" sz="2000" dirty="0">
                <a:sym typeface="Wingdings" panose="05000000000000000000" pitchFamily="2" charset="2"/>
              </a:rPr>
              <a:t>Bereken </a:t>
            </a:r>
            <a:r>
              <a:rPr lang="nl-NL" sz="2000" dirty="0"/>
              <a:t>het gemiddelde loon van het nieuwe jaar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A0809C0-641B-4999-8C19-5831519BFCCD}"/>
              </a:ext>
            </a:extLst>
          </p:cNvPr>
          <p:cNvSpPr txBox="1"/>
          <p:nvPr/>
        </p:nvSpPr>
        <p:spPr>
          <a:xfrm>
            <a:off x="6276622" y="3448814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110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318AD9B-EC82-47A0-9F0B-7D1ED008ECF7}"/>
              </a:ext>
            </a:extLst>
          </p:cNvPr>
          <p:cNvSpPr txBox="1"/>
          <p:nvPr/>
        </p:nvSpPr>
        <p:spPr>
          <a:xfrm>
            <a:off x="6242342" y="37994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3300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78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6" grpId="0"/>
      <p:bldP spid="17" grpId="0"/>
      <p:bldP spid="20" grpId="0"/>
      <p:bldP spid="23" grpId="0"/>
      <p:bldP spid="31" grpId="0"/>
      <p:bldP spid="33" grpId="0"/>
      <p:bldP spid="36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r>
              <a:rPr lang="en-US" altLang="nl-NL" sz="4000" dirty="0">
                <a:solidFill>
                  <a:srgbClr val="54BDF2"/>
                </a:solidFill>
              </a:rPr>
              <a:t> met </a:t>
            </a:r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pic>
        <p:nvPicPr>
          <p:cNvPr id="2058" name="Pijl: gekromd omhoog 27">
            <a:extLst>
              <a:ext uri="{FF2B5EF4-FFF2-40B4-BE49-F238E27FC236}">
                <a16:creationId xmlns:a16="http://schemas.microsoft.com/office/drawing/2014/main" id="{B13EEEC8-2B20-455F-BBA1-2F7CE83C000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55535" y="3130486"/>
            <a:ext cx="1483624" cy="310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ijl: gekromd omlaag 20">
            <a:extLst>
              <a:ext uri="{FF2B5EF4-FFF2-40B4-BE49-F238E27FC236}">
                <a16:creationId xmlns:a16="http://schemas.microsoft.com/office/drawing/2014/main" id="{5F0EF193-B720-4C30-85FB-786A6088524D}"/>
              </a:ext>
            </a:extLst>
          </p:cNvPr>
          <p:cNvSpPr/>
          <p:nvPr/>
        </p:nvSpPr>
        <p:spPr>
          <a:xfrm rot="10800000">
            <a:off x="3605887" y="4221476"/>
            <a:ext cx="1321495" cy="430860"/>
          </a:xfrm>
          <a:prstGeom prst="curvedDownArrow">
            <a:avLst>
              <a:gd name="adj1" fmla="val 1922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sp>
        <p:nvSpPr>
          <p:cNvPr id="22" name="Pijl: gekromd omlaag 21">
            <a:extLst>
              <a:ext uri="{FF2B5EF4-FFF2-40B4-BE49-F238E27FC236}">
                <a16:creationId xmlns:a16="http://schemas.microsoft.com/office/drawing/2014/main" id="{505DC19C-5C4E-4D6F-8844-41168FD43FF2}"/>
              </a:ext>
            </a:extLst>
          </p:cNvPr>
          <p:cNvSpPr/>
          <p:nvPr/>
        </p:nvSpPr>
        <p:spPr>
          <a:xfrm rot="10800000">
            <a:off x="5209802" y="4218967"/>
            <a:ext cx="1321497" cy="3996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D7EA4C5C-F45D-4084-AB6E-0E256F11CBF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602058" y="3137959"/>
            <a:ext cx="1321495" cy="30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4">
            <a:extLst>
              <a:ext uri="{FF2B5EF4-FFF2-40B4-BE49-F238E27FC236}">
                <a16:creationId xmlns:a16="http://schemas.microsoft.com/office/drawing/2014/main" id="{AB2B8FE3-D910-4CB0-BC15-E7D175F3C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1442" y="4484007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110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FC36AF4B-1856-454E-BD57-433D64886F9C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898200" y="3469868"/>
            <a:ext cx="360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BCE3A43-82FC-45C4-88C2-BD7570081E40}"/>
              </a:ext>
            </a:extLst>
          </p:cNvPr>
          <p:cNvSpPr txBox="1"/>
          <p:nvPr/>
        </p:nvSpPr>
        <p:spPr>
          <a:xfrm>
            <a:off x="3818191" y="4669127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100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C654AE3-171C-43EE-AF58-4FA5A2641842}"/>
              </a:ext>
            </a:extLst>
          </p:cNvPr>
          <p:cNvSpPr txBox="1"/>
          <p:nvPr/>
        </p:nvSpPr>
        <p:spPr>
          <a:xfrm>
            <a:off x="1941018" y="5423603"/>
            <a:ext cx="6229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Dus het gemiddelde loon in het basisjaar: </a:t>
            </a:r>
            <a:br>
              <a:rPr lang="nl-NL" sz="2000" dirty="0"/>
            </a:br>
            <a:r>
              <a:rPr lang="nl-NL" sz="2000" dirty="0"/>
              <a:t>3300 ÷ 110 x 100 = € 3000</a:t>
            </a:r>
            <a:endParaRPr lang="nl-NL" sz="2000" b="1" dirty="0"/>
          </a:p>
        </p:txBody>
      </p:sp>
      <p:sp>
        <p:nvSpPr>
          <p:cNvPr id="31" name="Rectangle 14">
            <a:extLst>
              <a:ext uri="{FF2B5EF4-FFF2-40B4-BE49-F238E27FC236}">
                <a16:creationId xmlns:a16="http://schemas.microsoft.com/office/drawing/2014/main" id="{D2383740-33A7-4436-B3D4-7E590710A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7176" y="2564907"/>
            <a:ext cx="110339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÷ 110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9CE884F-9312-4FC3-B033-C389410F0990}"/>
              </a:ext>
            </a:extLst>
          </p:cNvPr>
          <p:cNvSpPr txBox="1"/>
          <p:nvPr/>
        </p:nvSpPr>
        <p:spPr>
          <a:xfrm>
            <a:off x="3811180" y="2747593"/>
            <a:ext cx="1160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100</a:t>
            </a:r>
            <a:endParaRPr lang="nl-NL" altLang="nl-NL" sz="1050" dirty="0"/>
          </a:p>
          <a:p>
            <a:endParaRPr lang="nl-NL" dirty="0"/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9EA3D932-F213-4F1F-949D-A61918E41D5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801" t="30172" r="41253"/>
          <a:stretch/>
        </p:blipFill>
        <p:spPr>
          <a:xfrm>
            <a:off x="1619672" y="3445682"/>
            <a:ext cx="5904656" cy="792088"/>
          </a:xfrm>
          <a:prstGeom prst="rect">
            <a:avLst/>
          </a:prstGeom>
        </p:spPr>
      </p:pic>
      <p:sp>
        <p:nvSpPr>
          <p:cNvPr id="36" name="Rectangle 14">
            <a:extLst>
              <a:ext uri="{FF2B5EF4-FFF2-40B4-BE49-F238E27FC236}">
                <a16:creationId xmlns:a16="http://schemas.microsoft.com/office/drawing/2014/main" id="{7C8BB470-7BAC-4DB9-B8D0-58B9CF5CA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999" y="2996230"/>
            <a:ext cx="110339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2000" b="1" dirty="0">
                <a:solidFill>
                  <a:srgbClr val="FF0000"/>
                </a:solidFill>
                <a:cs typeface="Arial" panose="020B0604020202020204" pitchFamily="34" charset="0"/>
              </a:rPr>
              <a:t>110</a:t>
            </a:r>
            <a:r>
              <a:rPr kumimoji="0" lang="nl-NL" altLang="nl-NL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FA180F68-08BD-4F7E-89E5-9AEE27A9F625}"/>
              </a:ext>
            </a:extLst>
          </p:cNvPr>
          <p:cNvSpPr txBox="1"/>
          <p:nvPr/>
        </p:nvSpPr>
        <p:spPr>
          <a:xfrm>
            <a:off x="6126020" y="3811943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3300</a:t>
            </a:r>
            <a:endParaRPr lang="nl-NL" altLang="nl-NL" sz="1050" dirty="0"/>
          </a:p>
          <a:p>
            <a:endParaRPr lang="nl-NL" dirty="0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AF9E7DDB-B4B8-49B7-AD57-1608018C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38" y="1206886"/>
            <a:ext cx="7995294" cy="133108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000" i="1" dirty="0"/>
              <a:t>Nog een ander voorbeeld:</a:t>
            </a:r>
            <a:br>
              <a:rPr lang="nl-NL" dirty="0"/>
            </a:br>
            <a:r>
              <a:rPr lang="nl-NL" sz="2000" dirty="0"/>
              <a:t>In een bepaald jaar is het gemiddelde loon € 3300 per maand.</a:t>
            </a:r>
            <a:br>
              <a:rPr lang="nl-NL" sz="2000" dirty="0"/>
            </a:br>
            <a:r>
              <a:rPr lang="nl-NL" sz="2000" dirty="0"/>
              <a:t>Het daarbij behorende indexcijfer is 110. </a:t>
            </a:r>
            <a:br>
              <a:rPr lang="nl-NL" sz="2000" dirty="0"/>
            </a:br>
            <a:r>
              <a:rPr lang="nl-NL" sz="2000" dirty="0">
                <a:sym typeface="Wingdings" panose="05000000000000000000" pitchFamily="2" charset="2"/>
              </a:rPr>
              <a:t> </a:t>
            </a:r>
            <a:r>
              <a:rPr lang="nl-NL" sz="2000" dirty="0"/>
              <a:t>Bereken het gemiddelde loon in het basisjaar (indexcijfer 100)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7CF4171-1D60-4D04-8152-EA0E9BB87F04}"/>
              </a:ext>
            </a:extLst>
          </p:cNvPr>
          <p:cNvSpPr txBox="1"/>
          <p:nvPr/>
        </p:nvSpPr>
        <p:spPr>
          <a:xfrm>
            <a:off x="3393649" y="382954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3000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00441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6" grpId="0"/>
      <p:bldP spid="17" grpId="0"/>
      <p:bldP spid="20" grpId="0"/>
      <p:bldP spid="23" grpId="0"/>
      <p:bldP spid="31" grpId="0"/>
      <p:bldP spid="33" grpId="0"/>
      <p:bldP spid="36" grpId="0"/>
      <p:bldP spid="3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Indexcijfers</a:t>
            </a:r>
            <a:r>
              <a:rPr lang="en-US" altLang="nl-NL" sz="4000" dirty="0">
                <a:solidFill>
                  <a:srgbClr val="54BDF2"/>
                </a:solidFill>
              </a:rPr>
              <a:t> 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3BFB715-6971-499E-861D-DE3AF0C0B801}"/>
              </a:ext>
            </a:extLst>
          </p:cNvPr>
          <p:cNvSpPr txBox="1"/>
          <p:nvPr/>
        </p:nvSpPr>
        <p:spPr>
          <a:xfrm>
            <a:off x="1403648" y="1213181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Aan de slag!</a:t>
            </a:r>
          </a:p>
          <a:p>
            <a:r>
              <a:rPr lang="nl-NL" dirty="0"/>
              <a:t>Ga naar de opdracht in Wikiwijs en maak de 2 thuisopgaven.</a:t>
            </a:r>
            <a:br>
              <a:rPr lang="nl-NL" dirty="0"/>
            </a:br>
            <a:r>
              <a:rPr lang="nl-NL" dirty="0"/>
              <a:t>De </a:t>
            </a:r>
            <a:r>
              <a:rPr lang="nl-NL" dirty="0" err="1"/>
              <a:t>Powerpoint</a:t>
            </a:r>
            <a:r>
              <a:rPr lang="nl-NL" dirty="0"/>
              <a:t>  van dit filmpje staat er ook bij, zodat je het nog eens kunt nalezen.</a:t>
            </a:r>
          </a:p>
          <a:p>
            <a:r>
              <a:rPr lang="nl-NL" dirty="0"/>
              <a:t>Succes!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385D12C-DC10-48E0-B28E-629815872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780928"/>
            <a:ext cx="3569558" cy="246483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E1B4143-EF42-4C92-875B-BF2D3CC76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2582187"/>
            <a:ext cx="3816424" cy="28623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087146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Thuisopgave</a:t>
            </a:r>
            <a:r>
              <a:rPr lang="en-US" altLang="nl-NL" sz="4000" dirty="0">
                <a:solidFill>
                  <a:srgbClr val="54BDF2"/>
                </a:solidFill>
              </a:rPr>
              <a:t> 1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92125" y="1465263"/>
            <a:ext cx="8229600" cy="4924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800" dirty="0"/>
              <a:t>Kweker Malik verkocht zijn aardbeien de afgelopen jaren voor de volgende prijzen.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400" i="1" dirty="0">
                <a:sym typeface="Wingdings" panose="05000000000000000000" pitchFamily="2" charset="2"/>
              </a:rPr>
              <a:t> </a:t>
            </a:r>
            <a:r>
              <a:rPr lang="nl-NL" sz="2400" i="1" dirty="0"/>
              <a:t>Bereken de indexcijfers voor de jaren: 2016</a:t>
            </a:r>
            <a:br>
              <a:rPr lang="nl-NL" sz="2400" i="1" dirty="0"/>
            </a:br>
            <a:r>
              <a:rPr lang="nl-NL" sz="2400" i="1" dirty="0"/>
              <a:t>    Om je te helpen hierbij nogmaals de verhoudingstabel</a:t>
            </a:r>
            <a:br>
              <a:rPr lang="nl-NL" sz="2400" i="1" dirty="0"/>
            </a:br>
            <a:endParaRPr lang="nl-NL" sz="2400" i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400" i="1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351287"/>
              </p:ext>
            </p:extLst>
          </p:nvPr>
        </p:nvGraphicFramePr>
        <p:xfrm>
          <a:off x="1476375" y="2708275"/>
          <a:ext cx="56007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Jaar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2016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2017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2018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2019</a:t>
                      </a:r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Prijs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€ 2,64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€ 2,75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€ 2,51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€ 2,78</a:t>
                      </a:r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Indexcijfer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100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 marL="91436" marR="914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4847" name="Picture 33" descr="T:\_algemeen\Rechtenvrij_beeld\04-08_everydayobjects6\OS0607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92"/>
          <a:stretch/>
        </p:blipFill>
        <p:spPr bwMode="auto">
          <a:xfrm>
            <a:off x="7264400" y="2120106"/>
            <a:ext cx="1727200" cy="217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7C48FFD-5A77-4BFE-9932-6D1D3F963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1509" y="5370222"/>
            <a:ext cx="6090432" cy="79254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Thuisopgave</a:t>
            </a:r>
            <a:r>
              <a:rPr lang="en-US" altLang="nl-NL" sz="4000" dirty="0">
                <a:solidFill>
                  <a:srgbClr val="54BDF2"/>
                </a:solidFill>
              </a:rPr>
              <a:t> 2 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92125" y="1465263"/>
            <a:ext cx="8229600" cy="4924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400" i="1" dirty="0">
                <a:sym typeface="Wingdings" panose="05000000000000000000" pitchFamily="2" charset="2"/>
              </a:rPr>
              <a:t>Hierboven een overzicht van de indexcijfers van de gemiddelde prijzen van een knipbeurt bij de kapper.</a:t>
            </a:r>
            <a:br>
              <a:rPr lang="nl-NL" sz="2400" i="1" dirty="0">
                <a:sym typeface="Wingdings" panose="05000000000000000000" pitchFamily="2" charset="2"/>
              </a:rPr>
            </a:br>
            <a:r>
              <a:rPr lang="nl-NL" sz="2400" i="1" dirty="0">
                <a:sym typeface="Wingdings" panose="05000000000000000000" pitchFamily="2" charset="2"/>
              </a:rPr>
              <a:t>Die was in het basisjaar </a:t>
            </a:r>
            <a:r>
              <a:rPr lang="nl-NL" sz="2400" dirty="0"/>
              <a:t>€  </a:t>
            </a:r>
            <a:r>
              <a:rPr lang="nl-NL" sz="2400" i="1" dirty="0">
                <a:sym typeface="Wingdings" panose="05000000000000000000" pitchFamily="2" charset="2"/>
              </a:rPr>
              <a:t>24,17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400" i="1" dirty="0">
                <a:sym typeface="Wingdings" panose="05000000000000000000" pitchFamily="2" charset="2"/>
              </a:rPr>
              <a:t> </a:t>
            </a:r>
            <a:r>
              <a:rPr lang="nl-NL" sz="2400" i="1" dirty="0"/>
              <a:t>Bereken de gemiddelde prijzen voor 2016</a:t>
            </a:r>
            <a:br>
              <a:rPr lang="nl-NL" sz="2400" i="1" dirty="0"/>
            </a:br>
            <a:endParaRPr lang="nl-NL" sz="2400" i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400" i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7C48FFD-5A77-4BFE-9932-6D1D3F963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509" y="5370222"/>
            <a:ext cx="6090432" cy="79254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A4C46A2-B446-483D-BFF9-6FBB278F6B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6348"/>
          <a:stretch/>
        </p:blipFill>
        <p:spPr>
          <a:xfrm>
            <a:off x="3275856" y="1196752"/>
            <a:ext cx="2900800" cy="247519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6F11601-23A7-49F5-93DE-99DF1BA424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4835"/>
          <a:stretch/>
        </p:blipFill>
        <p:spPr>
          <a:xfrm>
            <a:off x="2235867" y="1196752"/>
            <a:ext cx="1009968" cy="24751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1818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8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c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3f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81F1D4CFDB204F94543104E855D03C" ma:contentTypeVersion="8" ma:contentTypeDescription="Create a new document." ma:contentTypeScope="" ma:versionID="442e95b792147a604351db3a18a4007f">
  <xsd:schema xmlns:xsd="http://www.w3.org/2001/XMLSchema" xmlns:xs="http://www.w3.org/2001/XMLSchema" xmlns:p="http://schemas.microsoft.com/office/2006/metadata/properties" xmlns:ns3="65f436bc-f26c-49f9-aefd-be1dea798930" xmlns:ns4="68413bd8-e5d1-4ee2-8b7c-909707740d5e" targetNamespace="http://schemas.microsoft.com/office/2006/metadata/properties" ma:root="true" ma:fieldsID="918b0edb1ced9457e7dacb63db8a9515" ns3:_="" ns4:_="">
    <xsd:import namespace="65f436bc-f26c-49f9-aefd-be1dea798930"/>
    <xsd:import namespace="68413bd8-e5d1-4ee2-8b7c-909707740d5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f436bc-f26c-49f9-aefd-be1dea7989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13bd8-e5d1-4ee2-8b7c-909707740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F07809-48A7-4681-86EC-215430546F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E0A445-AFC8-4B0D-98CD-D326D53B8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f436bc-f26c-49f9-aefd-be1dea798930"/>
    <ds:schemaRef ds:uri="68413bd8-e5d1-4ee2-8b7c-909707740d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001A1A-BCED-4E9C-8565-A72CE197273A}">
  <ds:schemaRefs>
    <ds:schemaRef ds:uri="65f436bc-f26c-49f9-aefd-be1dea79893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8413bd8-e5d1-4ee2-8b7c-909707740d5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4111</TotalTime>
  <Words>280</Words>
  <Application>Microsoft Office PowerPoint</Application>
  <PresentationFormat>Diavoorstelling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Office-thema</vt:lpstr>
      <vt:lpstr>   Indexcijfers </vt:lpstr>
      <vt:lpstr>Indexcijfers </vt:lpstr>
      <vt:lpstr>Rekenen met indexcijfers</vt:lpstr>
      <vt:lpstr>Rekenen met indexcijfers</vt:lpstr>
      <vt:lpstr>Rekenen met indexcijfers</vt:lpstr>
      <vt:lpstr>Rekenen met indexcijfers</vt:lpstr>
      <vt:lpstr>Indexcijfers </vt:lpstr>
      <vt:lpstr>Thuisopgave 1</vt:lpstr>
      <vt:lpstr>Thuisopgave 2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 Epping</dc:creator>
  <cp:lastModifiedBy>laptop</cp:lastModifiedBy>
  <cp:revision>164</cp:revision>
  <dcterms:created xsi:type="dcterms:W3CDTF">2011-03-14T13:30:44Z</dcterms:created>
  <dcterms:modified xsi:type="dcterms:W3CDTF">2019-09-29T13:55:02Z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0x0101001681F1D4CFDB204F94543104E855D03C</vt:lpwstr>
  </property>
</Properties>
</file>